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367" r:id="rId5"/>
    <p:sldId id="368" r:id="rId6"/>
    <p:sldId id="369" r:id="rId7"/>
    <p:sldId id="370" r:id="rId8"/>
    <p:sldId id="371" r:id="rId9"/>
    <p:sldId id="372" r:id="rId10"/>
    <p:sldId id="373" r:id="rId11"/>
    <p:sldId id="381" r:id="rId12"/>
    <p:sldId id="374" r:id="rId13"/>
    <p:sldId id="379" r:id="rId14"/>
    <p:sldId id="375" r:id="rId15"/>
    <p:sldId id="376" r:id="rId16"/>
    <p:sldId id="377" r:id="rId17"/>
    <p:sldId id="349" r:id="rId18"/>
    <p:sldId id="378" r:id="rId19"/>
    <p:sldId id="380"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06" autoAdjust="0"/>
  </p:normalViewPr>
  <p:slideViewPr>
    <p:cSldViewPr snapToGrid="0">
      <p:cViewPr varScale="1">
        <p:scale>
          <a:sx n="117" d="100"/>
          <a:sy n="117" d="100"/>
        </p:scale>
        <p:origin x="228" y="7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11-03-2024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1"/>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7" r:id="rId7"/>
    <p:sldLayoutId id="2147483674" r:id="rId8"/>
    <p:sldLayoutId id="214748368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hamedAliHabib/Brain-Tumor-Detection/blob/master/.ipynb_checkpoints/Brain%20Tumor%20Detection-checkpoint.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274163" y="2177114"/>
            <a:ext cx="6520068" cy="2677656"/>
          </a:xfrm>
          <a:prstGeom prst="rect">
            <a:avLst/>
          </a:prstGeom>
          <a:noFill/>
        </p:spPr>
        <p:txBody>
          <a:bodyPr wrap="square">
            <a:spAutoFit/>
          </a:bodyPr>
          <a:lstStyle/>
          <a:p>
            <a:pPr algn="ctr"/>
            <a:r>
              <a:rPr lang="en-US" sz="2800" dirty="0"/>
              <a:t>Brain Tumor Detection</a:t>
            </a:r>
            <a:endParaRPr lang="en-US" dirty="0"/>
          </a:p>
          <a:p>
            <a:endParaRPr lang="en-US" sz="1400" dirty="0"/>
          </a:p>
          <a:p>
            <a:r>
              <a:rPr lang="en-US" sz="1400" dirty="0"/>
              <a:t>Team Members: </a:t>
            </a:r>
            <a:r>
              <a:rPr lang="en-US" sz="1400" dirty="0" err="1"/>
              <a:t>Kundrapu.Renuka</a:t>
            </a:r>
            <a:r>
              <a:rPr lang="en-US" sz="1400" dirty="0"/>
              <a:t> </a:t>
            </a:r>
            <a:r>
              <a:rPr lang="en-US" sz="1400" dirty="0" err="1"/>
              <a:t>durga</a:t>
            </a:r>
            <a:r>
              <a:rPr lang="en-US" sz="1400" dirty="0"/>
              <a:t>  		Guide : Abdul Aziz Sir</a:t>
            </a:r>
          </a:p>
          <a:p>
            <a:r>
              <a:rPr lang="en-US" dirty="0"/>
              <a:t>                           </a:t>
            </a:r>
            <a:r>
              <a:rPr lang="en-US" dirty="0" err="1"/>
              <a:t>Nagireddy.Hemalatha</a:t>
            </a:r>
            <a:endParaRPr lang="en-US" dirty="0"/>
          </a:p>
          <a:p>
            <a:r>
              <a:rPr lang="en-US" sz="1400" dirty="0"/>
              <a:t>                           </a:t>
            </a:r>
            <a:r>
              <a:rPr lang="en-US" sz="1400" dirty="0" err="1"/>
              <a:t>Peketi.Sivakanya</a:t>
            </a:r>
            <a:endParaRPr lang="en-US" sz="1400" dirty="0"/>
          </a:p>
          <a:p>
            <a:r>
              <a:rPr lang="en-US" dirty="0"/>
              <a:t>                           </a:t>
            </a:r>
            <a:r>
              <a:rPr lang="en-US" dirty="0" err="1"/>
              <a:t>Vannelaba.Varalaxmi</a:t>
            </a:r>
            <a:endParaRPr lang="en-US" sz="1400" dirty="0"/>
          </a:p>
          <a:p>
            <a:r>
              <a:rPr lang="en-US" dirty="0"/>
              <a:t>                           </a:t>
            </a:r>
            <a:endParaRPr lang="en-US" sz="1400" dirty="0"/>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FDFB-CE08-D5AA-286D-5B0FA7A29C86}"/>
              </a:ext>
            </a:extLst>
          </p:cNvPr>
          <p:cNvSpPr>
            <a:spLocks noGrp="1"/>
          </p:cNvSpPr>
          <p:nvPr>
            <p:ph type="title"/>
          </p:nvPr>
        </p:nvSpPr>
        <p:spPr/>
        <p:txBody>
          <a:bodyPr/>
          <a:lstStyle/>
          <a:p>
            <a:r>
              <a:rPr lang="en-US" sz="1800" b="1" dirty="0">
                <a:solidFill>
                  <a:schemeClr val="accent5">
                    <a:lumMod val="50000"/>
                  </a:schemeClr>
                </a:solidFill>
                <a:latin typeface="Arial" panose="020B0604020202020204" pitchFamily="34" charset="0"/>
                <a:cs typeface="Arial" panose="020B0604020202020204" pitchFamily="34" charset="0"/>
              </a:rPr>
              <a:t>Deployment:</a:t>
            </a:r>
            <a:br>
              <a:rPr lang="en-US" sz="1800" b="1" dirty="0">
                <a:solidFill>
                  <a:schemeClr val="tx1">
                    <a:lumMod val="95000"/>
                    <a:lumOff val="5000"/>
                  </a:schemeClr>
                </a:solidFill>
                <a:latin typeface="Arial" panose="020B0604020202020204" pitchFamily="34" charset="0"/>
                <a:cs typeface="Arial" panose="020B0604020202020204" pitchFamily="34" charset="0"/>
              </a:rPr>
            </a:br>
            <a:br>
              <a:rPr lang="en-US" b="1" dirty="0">
                <a:solidFill>
                  <a:schemeClr val="tx1">
                    <a:lumMod val="95000"/>
                    <a:lumOff val="5000"/>
                  </a:schemeClr>
                </a:solidFill>
                <a:latin typeface="Arial" panose="020B0604020202020204" pitchFamily="34" charset="0"/>
                <a:cs typeface="Arial" panose="020B0604020202020204" pitchFamily="34" charset="0"/>
              </a:rPr>
            </a:br>
            <a:endParaRPr lang="en-US" dirty="0"/>
          </a:p>
        </p:txBody>
      </p:sp>
      <p:sp>
        <p:nvSpPr>
          <p:cNvPr id="4" name="TextBox 3">
            <a:extLst>
              <a:ext uri="{FF2B5EF4-FFF2-40B4-BE49-F238E27FC236}">
                <a16:creationId xmlns:a16="http://schemas.microsoft.com/office/drawing/2014/main" id="{9750DAEE-B2C3-1395-1FD5-0DFA3D7C676A}"/>
              </a:ext>
            </a:extLst>
          </p:cNvPr>
          <p:cNvSpPr txBox="1"/>
          <p:nvPr/>
        </p:nvSpPr>
        <p:spPr>
          <a:xfrm>
            <a:off x="311700" y="869496"/>
            <a:ext cx="6210981" cy="236988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lumMod val="95000"/>
                    <a:lumOff val="5000"/>
                  </a:schemeClr>
                </a:solidFill>
                <a:latin typeface="Arial" panose="020B0604020202020204" pitchFamily="34" charset="0"/>
                <a:cs typeface="Arial" panose="020B0604020202020204" pitchFamily="34" charset="0"/>
              </a:rPr>
              <a:t> Technology:</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sz="1200" dirty="0">
                <a:solidFill>
                  <a:schemeClr val="tx1">
                    <a:lumMod val="95000"/>
                    <a:lumOff val="5000"/>
                  </a:schemeClr>
                </a:solidFill>
                <a:latin typeface="Arial" panose="020B0604020202020204" pitchFamily="34" charset="0"/>
                <a:cs typeface="Arial" panose="020B0604020202020204" pitchFamily="34" charset="0"/>
              </a:rPr>
              <a:t>Utilize Python with libraries like TensorFlow, </a:t>
            </a:r>
            <a:r>
              <a:rPr lang="en-US" sz="1200" dirty="0" err="1">
                <a:solidFill>
                  <a:schemeClr val="tx1">
                    <a:lumMod val="95000"/>
                    <a:lumOff val="5000"/>
                  </a:schemeClr>
                </a:solidFill>
                <a:latin typeface="Arial" panose="020B0604020202020204" pitchFamily="34" charset="0"/>
                <a:cs typeface="Arial" panose="020B0604020202020204" pitchFamily="34" charset="0"/>
              </a:rPr>
              <a:t>Keras</a:t>
            </a:r>
            <a:r>
              <a:rPr lang="en-US" sz="1200" dirty="0">
                <a:solidFill>
                  <a:schemeClr val="tx1">
                    <a:lumMod val="95000"/>
                    <a:lumOff val="5000"/>
                  </a:schemeClr>
                </a:solidFill>
                <a:latin typeface="Arial" panose="020B0604020202020204" pitchFamily="34" charset="0"/>
                <a:cs typeface="Arial" panose="020B0604020202020204" pitchFamily="34" charset="0"/>
              </a:rPr>
              <a:t>, or </a:t>
            </a:r>
            <a:r>
              <a:rPr lang="en-US" sz="1200" dirty="0" err="1">
                <a:solidFill>
                  <a:schemeClr val="tx1">
                    <a:lumMod val="95000"/>
                    <a:lumOff val="5000"/>
                  </a:schemeClr>
                </a:solidFill>
                <a:latin typeface="Arial" panose="020B0604020202020204" pitchFamily="34" charset="0"/>
                <a:cs typeface="Arial" panose="020B0604020202020204" pitchFamily="34" charset="0"/>
              </a:rPr>
              <a:t>PyTorch</a:t>
            </a:r>
            <a:r>
              <a:rPr lang="en-US" sz="1200" dirty="0">
                <a:solidFill>
                  <a:schemeClr val="tx1">
                    <a:lumMod val="95000"/>
                    <a:lumOff val="5000"/>
                  </a:schemeClr>
                </a:solidFill>
                <a:latin typeface="Arial" panose="020B0604020202020204" pitchFamily="34" charset="0"/>
                <a:cs typeface="Arial" panose="020B0604020202020204" pitchFamily="34" charset="0"/>
              </a:rPr>
              <a:t> for model development.</a:t>
            </a:r>
          </a:p>
          <a:p>
            <a:pPr marL="285750" indent="-285750">
              <a:buFont typeface="Arial" panose="020B0604020202020204" pitchFamily="34" charset="0"/>
              <a:buChar char="•"/>
            </a:pPr>
            <a:endParaRPr lang="en-US"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solidFill>
                  <a:schemeClr val="tx1">
                    <a:lumMod val="95000"/>
                    <a:lumOff val="5000"/>
                  </a:schemeClr>
                </a:solidFill>
                <a:latin typeface="Arial" panose="020B0604020202020204" pitchFamily="34" charset="0"/>
                <a:cs typeface="Arial" panose="020B0604020202020204" pitchFamily="34" charset="0"/>
              </a:rPr>
              <a:t>User Interface :</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sz="1200" dirty="0">
                <a:solidFill>
                  <a:schemeClr val="tx1">
                    <a:lumMod val="95000"/>
                    <a:lumOff val="5000"/>
                  </a:schemeClr>
                </a:solidFill>
                <a:latin typeface="Arial" panose="020B0604020202020204" pitchFamily="34" charset="0"/>
                <a:cs typeface="Arial" panose="020B0604020202020204" pitchFamily="34" charset="0"/>
              </a:rPr>
              <a:t>Develop an intuitive interface for medical professionals to upload images and receive automated predictions </a:t>
            </a:r>
            <a:r>
              <a:rPr lang="en-US" dirty="0">
                <a:solidFill>
                  <a:schemeClr val="tx1">
                    <a:lumMod val="95000"/>
                    <a:lumOff val="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b="1" dirty="0">
                <a:solidFill>
                  <a:schemeClr val="tx1">
                    <a:lumMod val="95000"/>
                    <a:lumOff val="5000"/>
                  </a:schemeClr>
                </a:solidFill>
                <a:latin typeface="Arial" panose="020B0604020202020204" pitchFamily="34" charset="0"/>
                <a:cs typeface="Arial" panose="020B0604020202020204" pitchFamily="34" charset="0"/>
              </a:rPr>
              <a:t>Validation:</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sz="1200" dirty="0">
                <a:solidFill>
                  <a:schemeClr val="tx1">
                    <a:lumMod val="95000"/>
                    <a:lumOff val="5000"/>
                  </a:schemeClr>
                </a:solidFill>
                <a:latin typeface="Arial" panose="020B0604020202020204" pitchFamily="34" charset="0"/>
                <a:cs typeface="Arial" panose="020B0604020202020204" pitchFamily="34" charset="0"/>
              </a:rPr>
              <a:t>Collaborate with medical experts to validate the system's accuracy and ensure it aligns with medical standards .</a:t>
            </a:r>
          </a:p>
          <a:p>
            <a:pPr marL="285750" indent="-285750">
              <a:buFont typeface="Arial" panose="020B0604020202020204" pitchFamily="34" charset="0"/>
              <a:buChar char="•"/>
            </a:pPr>
            <a:endParaRPr lang="en-US"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solidFill>
                  <a:schemeClr val="tx1">
                    <a:lumMod val="95000"/>
                    <a:lumOff val="5000"/>
                  </a:schemeClr>
                </a:solidFill>
                <a:latin typeface="Arial" panose="020B0604020202020204" pitchFamily="34" charset="0"/>
                <a:cs typeface="Arial" panose="020B0604020202020204" pitchFamily="34" charset="0"/>
              </a:rPr>
              <a:t>Ethical Considerations:</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sz="1200" dirty="0">
                <a:solidFill>
                  <a:schemeClr val="tx1">
                    <a:lumMod val="95000"/>
                    <a:lumOff val="5000"/>
                  </a:schemeClr>
                </a:solidFill>
                <a:latin typeface="Arial" panose="020B0604020202020204" pitchFamily="34" charset="0"/>
                <a:cs typeface="Arial" panose="020B0604020202020204" pitchFamily="34" charset="0"/>
              </a:rPr>
              <a:t>Prioritize patient data privacy and ensure compliance with medical regulations (like HIPAA in the US) when handling medical information.</a:t>
            </a:r>
            <a:endParaRPr lang="en-US" sz="1200" dirty="0"/>
          </a:p>
        </p:txBody>
      </p:sp>
    </p:spTree>
    <p:extLst>
      <p:ext uri="{BB962C8B-B14F-4D97-AF65-F5344CB8AC3E}">
        <p14:creationId xmlns:p14="http://schemas.microsoft.com/office/powerpoint/2010/main" val="3431511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144655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02060"/>
                </a:solidFill>
                <a:latin typeface="Arial" panose="020B0604020202020204" pitchFamily="34" charset="0"/>
                <a:cs typeface="Arial" panose="020B0604020202020204" pitchFamily="34" charset="0"/>
              </a:rPr>
              <a:t>Algorithm &amp; Deployment:</a:t>
            </a:r>
            <a:br>
              <a:rPr lang="en-US" sz="3200" b="1" dirty="0">
                <a:solidFill>
                  <a:srgbClr val="002060"/>
                </a:solidFill>
                <a:latin typeface="Arial" panose="020B0604020202020204" pitchFamily="34" charset="0"/>
                <a:cs typeface="Arial" panose="020B0604020202020204" pitchFamily="34" charset="0"/>
              </a:rPr>
            </a:br>
            <a:br>
              <a:rPr lang="en-US" sz="3200" b="1" dirty="0">
                <a:solidFill>
                  <a:srgbClr val="002060"/>
                </a:solidFill>
                <a:latin typeface="Arial" panose="020B0604020202020204" pitchFamily="34" charset="0"/>
                <a:cs typeface="Arial" panose="020B0604020202020204" pitchFamily="34" charset="0"/>
              </a:rPr>
            </a:br>
            <a:endParaRPr lang="en-IN" sz="24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D009DE0-1011-E005-A93E-B64375EA1D68}"/>
              </a:ext>
            </a:extLst>
          </p:cNvPr>
          <p:cNvPicPr>
            <a:picLocks noChangeAspect="1"/>
          </p:cNvPicPr>
          <p:nvPr/>
        </p:nvPicPr>
        <p:blipFill>
          <a:blip r:embed="rId2"/>
          <a:stretch>
            <a:fillRect/>
          </a:stretch>
        </p:blipFill>
        <p:spPr>
          <a:xfrm>
            <a:off x="5857874" y="972707"/>
            <a:ext cx="3094265" cy="3198086"/>
          </a:xfrm>
          <a:prstGeom prst="rect">
            <a:avLst/>
          </a:prstGeom>
        </p:spPr>
      </p:pic>
      <p:sp>
        <p:nvSpPr>
          <p:cNvPr id="5" name="TextBox 4">
            <a:extLst>
              <a:ext uri="{FF2B5EF4-FFF2-40B4-BE49-F238E27FC236}">
                <a16:creationId xmlns:a16="http://schemas.microsoft.com/office/drawing/2014/main" id="{5A579E53-BD96-3933-0E38-9484EC03AA3B}"/>
              </a:ext>
            </a:extLst>
          </p:cNvPr>
          <p:cNvSpPr txBox="1"/>
          <p:nvPr/>
        </p:nvSpPr>
        <p:spPr>
          <a:xfrm>
            <a:off x="69397" y="1127156"/>
            <a:ext cx="6394677" cy="1391215"/>
          </a:xfrm>
          <a:prstGeom prst="rect">
            <a:avLst/>
          </a:prstGeom>
          <a:noFill/>
        </p:spPr>
        <p:txBody>
          <a:bodyPr wrap="square">
            <a:spAutoFit/>
          </a:bodyPr>
          <a:lstStyle/>
          <a:p>
            <a:pPr marL="342900" indent="-342900">
              <a:lnSpc>
                <a:spcPct val="150000"/>
              </a:lnSpc>
              <a:buFont typeface="+mj-lt"/>
              <a:buAutoNum type="arabicPeriod"/>
            </a:pPr>
            <a:r>
              <a:rPr lang="en-US" sz="1600" b="1" dirty="0">
                <a:solidFill>
                  <a:schemeClr val="tx1">
                    <a:lumMod val="95000"/>
                    <a:lumOff val="5000"/>
                  </a:schemeClr>
                </a:solidFill>
                <a:latin typeface="Arial" panose="020B0604020202020204" pitchFamily="34" charset="0"/>
                <a:cs typeface="Arial" panose="020B0604020202020204" pitchFamily="34" charset="0"/>
              </a:rPr>
              <a:t>Backend development : </a:t>
            </a:r>
            <a:r>
              <a:rPr lang="en-US" sz="1200" dirty="0">
                <a:solidFill>
                  <a:schemeClr val="tx1">
                    <a:lumMod val="95000"/>
                    <a:lumOff val="5000"/>
                  </a:schemeClr>
                </a:solidFill>
                <a:latin typeface="Arial" panose="020B0604020202020204" pitchFamily="34" charset="0"/>
                <a:cs typeface="Arial" panose="020B0604020202020204" pitchFamily="34" charset="0"/>
              </a:rPr>
              <a:t>Setup, Model Integration, Data Handling</a:t>
            </a:r>
          </a:p>
          <a:p>
            <a:pPr marL="342900" indent="-342900">
              <a:lnSpc>
                <a:spcPct val="150000"/>
              </a:lnSpc>
              <a:buFont typeface="+mj-lt"/>
              <a:buAutoNum type="arabicPeriod"/>
            </a:pPr>
            <a:r>
              <a:rPr lang="en-US" b="1" dirty="0">
                <a:solidFill>
                  <a:schemeClr val="tx1">
                    <a:lumMod val="95000"/>
                    <a:lumOff val="5000"/>
                  </a:schemeClr>
                </a:solidFill>
                <a:latin typeface="Arial" panose="020B0604020202020204" pitchFamily="34" charset="0"/>
                <a:cs typeface="Arial" panose="020B0604020202020204" pitchFamily="34" charset="0"/>
              </a:rPr>
              <a:t>Frontend development : </a:t>
            </a:r>
            <a:r>
              <a:rPr lang="en-US" sz="1200" dirty="0">
                <a:solidFill>
                  <a:schemeClr val="tx1">
                    <a:lumMod val="95000"/>
                    <a:lumOff val="5000"/>
                  </a:schemeClr>
                </a:solidFill>
                <a:latin typeface="Arial" panose="020B0604020202020204" pitchFamily="34" charset="0"/>
                <a:cs typeface="Arial" panose="020B0604020202020204" pitchFamily="34" charset="0"/>
              </a:rPr>
              <a:t>UI- Design, Upload Functionality, Display results</a:t>
            </a:r>
          </a:p>
          <a:p>
            <a:pPr marL="342900" indent="-342900">
              <a:lnSpc>
                <a:spcPct val="150000"/>
              </a:lnSpc>
              <a:buFont typeface="+mj-lt"/>
              <a:buAutoNum type="arabicPeriod"/>
            </a:pPr>
            <a:r>
              <a:rPr lang="en-US" b="1" dirty="0">
                <a:solidFill>
                  <a:schemeClr val="tx1">
                    <a:lumMod val="95000"/>
                    <a:lumOff val="5000"/>
                  </a:schemeClr>
                </a:solidFill>
                <a:latin typeface="Arial" panose="020B0604020202020204" pitchFamily="34" charset="0"/>
                <a:cs typeface="Arial" panose="020B0604020202020204" pitchFamily="34" charset="0"/>
              </a:rPr>
              <a:t>Deployment: </a:t>
            </a:r>
            <a:r>
              <a:rPr lang="en-US" sz="1200" dirty="0">
                <a:solidFill>
                  <a:schemeClr val="tx1">
                    <a:lumMod val="95000"/>
                    <a:lumOff val="5000"/>
                  </a:schemeClr>
                </a:solidFill>
                <a:latin typeface="Arial" panose="020B0604020202020204" pitchFamily="34" charset="0"/>
                <a:cs typeface="Arial" panose="020B0604020202020204" pitchFamily="34" charset="0"/>
              </a:rPr>
              <a:t>flask deployment, integration and security</a:t>
            </a:r>
          </a:p>
          <a:p>
            <a:pPr marL="342900" indent="-342900">
              <a:lnSpc>
                <a:spcPct val="150000"/>
              </a:lnSpc>
              <a:buFont typeface="+mj-lt"/>
              <a:buAutoNum type="arabicPeriod"/>
            </a:pPr>
            <a:r>
              <a:rPr lang="en-US" b="1" dirty="0" err="1">
                <a:solidFill>
                  <a:schemeClr val="tx1">
                    <a:lumMod val="95000"/>
                    <a:lumOff val="5000"/>
                  </a:schemeClr>
                </a:solidFill>
                <a:latin typeface="Arial" panose="020B0604020202020204" pitchFamily="34" charset="0"/>
                <a:cs typeface="Arial" panose="020B0604020202020204" pitchFamily="34" charset="0"/>
              </a:rPr>
              <a:t>Techologies</a:t>
            </a:r>
            <a:r>
              <a:rPr lang="en-US" b="1" dirty="0">
                <a:solidFill>
                  <a:schemeClr val="tx1">
                    <a:lumMod val="95000"/>
                    <a:lumOff val="5000"/>
                  </a:schemeClr>
                </a:solidFill>
                <a:latin typeface="Arial" panose="020B0604020202020204" pitchFamily="34" charset="0"/>
                <a:cs typeface="Arial" panose="020B0604020202020204" pitchFamily="34" charset="0"/>
              </a:rPr>
              <a:t>: </a:t>
            </a:r>
            <a:r>
              <a:rPr lang="en-US" sz="1200" dirty="0">
                <a:solidFill>
                  <a:schemeClr val="tx1">
                    <a:lumMod val="95000"/>
                    <a:lumOff val="5000"/>
                  </a:schemeClr>
                </a:solidFill>
                <a:latin typeface="Arial" panose="020B0604020202020204" pitchFamily="34" charset="0"/>
                <a:cs typeface="Arial" panose="020B0604020202020204" pitchFamily="34" charset="0"/>
              </a:rPr>
              <a:t>flask, html &amp; </a:t>
            </a:r>
            <a:r>
              <a:rPr lang="en-US" sz="1200" dirty="0" err="1">
                <a:solidFill>
                  <a:schemeClr val="tx1">
                    <a:lumMod val="95000"/>
                    <a:lumOff val="5000"/>
                  </a:schemeClr>
                </a:solidFill>
                <a:latin typeface="Arial" panose="020B0604020202020204" pitchFamily="34" charset="0"/>
                <a:cs typeface="Arial" panose="020B0604020202020204" pitchFamily="34" charset="0"/>
              </a:rPr>
              <a:t>css</a:t>
            </a:r>
            <a:r>
              <a:rPr lang="en-US" sz="1200" dirty="0">
                <a:solidFill>
                  <a:schemeClr val="tx1">
                    <a:lumMod val="95000"/>
                    <a:lumOff val="5000"/>
                  </a:schemeClr>
                </a:solidFill>
                <a:latin typeface="Arial" panose="020B0604020202020204" pitchFamily="34" charset="0"/>
                <a:cs typeface="Arial" panose="020B0604020202020204" pitchFamily="34" charset="0"/>
              </a:rPr>
              <a:t> , machine learning, deployment services</a:t>
            </a:r>
          </a:p>
        </p:txBody>
      </p:sp>
    </p:spTree>
    <p:extLst>
      <p:ext uri="{BB962C8B-B14F-4D97-AF65-F5344CB8AC3E}">
        <p14:creationId xmlns:p14="http://schemas.microsoft.com/office/powerpoint/2010/main" val="197968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64AADBB-3207-D44B-2F24-BF86BC49F546}"/>
              </a:ext>
            </a:extLst>
          </p:cNvPr>
          <p:cNvSpPr txBox="1"/>
          <p:nvPr/>
        </p:nvSpPr>
        <p:spPr>
          <a:xfrm>
            <a:off x="506186" y="959304"/>
            <a:ext cx="6402841" cy="296087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B</a:t>
            </a:r>
            <a:r>
              <a:rPr lang="en-US" sz="1400" dirty="0">
                <a:solidFill>
                  <a:schemeClr val="tx1">
                    <a:lumMod val="95000"/>
                    <a:lumOff val="5000"/>
                  </a:schemeClr>
                </a:solidFill>
                <a:latin typeface="Arial" panose="020B0604020202020204" pitchFamily="34" charset="0"/>
                <a:cs typeface="Arial" panose="020B0604020202020204" pitchFamily="34" charset="0"/>
              </a:rPr>
              <a:t>rain tumor MRI image is applied to preprocessing and after the tumor extracted through training and testing in ml.</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The medical image detection has difficulties in detecting complex structure with uneven shape, size and properties.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For accurate diagnosis of tumor patients, appropriate detection method is required to be used for MRI images and carry out an improved diagnosis and treatment.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Arial" panose="020B0604020202020204" pitchFamily="34" charset="0"/>
                <a:cs typeface="Arial" panose="020B0604020202020204" pitchFamily="34" charset="0"/>
              </a:rPr>
              <a:t>The brain tumor detection is a great help for the physician as a boon for a medical imaging and industries working on the production of MRI images</a:t>
            </a:r>
            <a:endParaRPr lang="en-US" dirty="0">
              <a:solidFill>
                <a:schemeClr val="tx1">
                  <a:lumMod val="95000"/>
                  <a:lumOff val="5000"/>
                </a:schemeClr>
              </a:solidFill>
            </a:endParaRPr>
          </a:p>
        </p:txBody>
      </p:sp>
    </p:spTree>
    <p:extLst>
      <p:ext uri="{BB962C8B-B14F-4D97-AF65-F5344CB8AC3E}">
        <p14:creationId xmlns:p14="http://schemas.microsoft.com/office/powerpoint/2010/main" val="2174784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1692771"/>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br>
              <a:rPr lang="en-US" sz="2400" b="1" dirty="0">
                <a:solidFill>
                  <a:srgbClr val="002060"/>
                </a:solidFill>
                <a:latin typeface="Arial" panose="020B0604020202020204" pitchFamily="34" charset="0"/>
                <a:cs typeface="Arial" panose="020B0604020202020204" pitchFamily="34" charset="0"/>
              </a:rPr>
            </a:br>
            <a:r>
              <a:rPr lang="en-US" sz="1600" b="0" i="0" dirty="0">
                <a:solidFill>
                  <a:srgbClr val="212121"/>
                </a:solidFill>
                <a:effectLst/>
                <a:latin typeface="+mj-lt"/>
              </a:rPr>
              <a:t>Although our proposed models achieved promising classification outcomes, there are still a number of issues that can be resolved in the future work . for example,</a:t>
            </a:r>
            <a:br>
              <a:rPr lang="en-US" sz="2400" b="1" dirty="0">
                <a:solidFill>
                  <a:srgbClr val="002060"/>
                </a:solidFill>
                <a:latin typeface="Arial" panose="020B0604020202020204" pitchFamily="34" charset="0"/>
                <a:cs typeface="Arial" panose="020B0604020202020204" pitchFamily="34" charset="0"/>
              </a:rPr>
            </a:br>
            <a:br>
              <a:rPr lang="en-US" sz="2400" b="1" dirty="0">
                <a:solidFill>
                  <a:srgbClr val="002060"/>
                </a:solidFill>
                <a:latin typeface="Arial" panose="020B0604020202020204" pitchFamily="34" charset="0"/>
                <a:cs typeface="Arial" panose="020B0604020202020204" pitchFamily="34" charset="0"/>
              </a:rPr>
            </a:b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1EF8D5D-BD25-B02D-958B-7CC2EDB1D00D}"/>
              </a:ext>
            </a:extLst>
          </p:cNvPr>
          <p:cNvPicPr>
            <a:picLocks noChangeAspect="1"/>
          </p:cNvPicPr>
          <p:nvPr/>
        </p:nvPicPr>
        <p:blipFill>
          <a:blip r:embed="rId2"/>
          <a:stretch>
            <a:fillRect/>
          </a:stretch>
        </p:blipFill>
        <p:spPr>
          <a:xfrm>
            <a:off x="4777707" y="1514474"/>
            <a:ext cx="4115687" cy="2309824"/>
          </a:xfrm>
          <a:prstGeom prst="rect">
            <a:avLst/>
          </a:prstGeom>
        </p:spPr>
      </p:pic>
      <p:sp>
        <p:nvSpPr>
          <p:cNvPr id="4" name="TextBox 3">
            <a:extLst>
              <a:ext uri="{FF2B5EF4-FFF2-40B4-BE49-F238E27FC236}">
                <a16:creationId xmlns:a16="http://schemas.microsoft.com/office/drawing/2014/main" id="{4E0F6BB9-C027-707D-7642-C2BBCBE68D83}"/>
              </a:ext>
            </a:extLst>
          </p:cNvPr>
          <p:cNvSpPr txBox="1"/>
          <p:nvPr/>
        </p:nvSpPr>
        <p:spPr>
          <a:xfrm>
            <a:off x="311700" y="1134382"/>
            <a:ext cx="6568752" cy="2031325"/>
          </a:xfrm>
          <a:prstGeom prst="rect">
            <a:avLst/>
          </a:prstGeom>
          <a:noFill/>
        </p:spPr>
        <p:txBody>
          <a:bodyPr wrap="square">
            <a:spAutoFit/>
          </a:bodyPr>
          <a:lstStyle/>
          <a:p>
            <a:pPr marL="285750" indent="-285750">
              <a:buFont typeface="Arial" panose="020B0604020202020204" pitchFamily="34" charset="0"/>
              <a:buChar char="•"/>
            </a:pP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Improvement in ml models</a:t>
            </a:r>
          </a:p>
          <a:p>
            <a:pPr marL="285750" lvl="2"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Focusing on developing algorithms capabilities </a:t>
            </a:r>
          </a:p>
          <a:p>
            <a:pPr lvl="2"/>
            <a:r>
              <a:rPr lang="en-US" dirty="0">
                <a:solidFill>
                  <a:schemeClr val="tx1"/>
                </a:solidFill>
                <a:latin typeface="Arial" panose="020B0604020202020204" pitchFamily="34" charset="0"/>
                <a:cs typeface="Arial" panose="020B0604020202020204" pitchFamily="34" charset="0"/>
              </a:rPr>
              <a:t>so Early – stage detection tumor can be detected. </a:t>
            </a:r>
          </a:p>
          <a:p>
            <a:pPr marL="285750" lvl="2"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Multi-modal fusion so that we input multipl</a:t>
            </a:r>
            <a:r>
              <a:rPr lang="en-US" dirty="0">
                <a:solidFill>
                  <a:schemeClr val="tx1"/>
                </a:solidFill>
                <a:latin typeface="Arial" panose="020B0604020202020204" pitchFamily="34" charset="0"/>
                <a:cs typeface="Arial" panose="020B0604020202020204" pitchFamily="34" charset="0"/>
              </a:rPr>
              <a:t>e images </a:t>
            </a:r>
          </a:p>
          <a:p>
            <a:r>
              <a:rPr lang="en-US" dirty="0">
                <a:solidFill>
                  <a:schemeClr val="tx1"/>
                </a:solidFill>
                <a:latin typeface="Arial" panose="020B0604020202020204" pitchFamily="34" charset="0"/>
                <a:cs typeface="Arial" panose="020B0604020202020204" pitchFamily="34" charset="0"/>
              </a:rPr>
              <a:t>such as MRI,CT,PET..</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Improving python code so user can see the image </a:t>
            </a:r>
          </a:p>
          <a:p>
            <a:r>
              <a:rPr lang="en-US" dirty="0">
                <a:solidFill>
                  <a:schemeClr val="tx1"/>
                </a:solidFill>
                <a:latin typeface="Arial" panose="020B0604020202020204" pitchFamily="34" charset="0"/>
                <a:cs typeface="Arial" panose="020B0604020202020204" pitchFamily="34" charset="0"/>
              </a:rPr>
              <a:t>of Brain tumor that is  detected </a:t>
            </a:r>
            <a:br>
              <a:rPr lang="en-US" sz="1400" dirty="0">
                <a:solidFill>
                  <a:schemeClr val="bg1"/>
                </a:solidFill>
                <a:latin typeface="Arial" panose="020B0604020202020204" pitchFamily="34" charset="0"/>
                <a:cs typeface="Arial" panose="020B0604020202020204" pitchFamily="34" charset="0"/>
              </a:rPr>
            </a:br>
            <a:endParaRPr lang="en-US" dirty="0">
              <a:solidFill>
                <a:schemeClr val="bg1"/>
              </a:solidFill>
            </a:endParaRPr>
          </a:p>
        </p:txBody>
      </p:sp>
    </p:spTree>
    <p:extLst>
      <p:ext uri="{BB962C8B-B14F-4D97-AF65-F5344CB8AC3E}">
        <p14:creationId xmlns:p14="http://schemas.microsoft.com/office/powerpoint/2010/main" val="70511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15598" y="646876"/>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Reference</a:t>
            </a:r>
            <a:endParaRPr lang="en-US" sz="1600" dirty="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8827" y="1020436"/>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mn-lt"/>
                <a:cs typeface="Times New Roman"/>
                <a:hlinkClick r:id="rId3"/>
              </a:rPr>
              <a:t>https://github.com/MohamedAliHabib/Brain-Tumor-Detection/blob/master/.ipynb_checkpoints/Brain%20Tumor%20Detection-checkpoint.ipynb</a:t>
            </a:r>
            <a:endParaRPr lang="en-US" b="0" strike="noStrike" spc="-1" dirty="0">
              <a:solidFill>
                <a:srgbClr val="0000FF"/>
              </a:solidFill>
              <a:latin typeface="+mn-lt"/>
              <a:cs typeface="Times New Roman"/>
            </a:endParaRPr>
          </a:p>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mn-lt"/>
                <a:cs typeface="Times New Roman"/>
              </a:rPr>
              <a:t>https://www.youtube.com/watch?v=Gc6MSamMtRo</a:t>
            </a:r>
          </a:p>
          <a:p>
            <a:pPr marL="173736" lvl="1" indent="-173736">
              <a:lnSpc>
                <a:spcPct val="107000"/>
              </a:lnSpc>
              <a:spcBef>
                <a:spcPts val="499"/>
              </a:spcBef>
              <a:buClr>
                <a:srgbClr val="213163"/>
              </a:buClr>
              <a:buFont typeface="Arial" panose="020B0604020202020204" pitchFamily="34" charset="0"/>
              <a:buChar char="•"/>
            </a:pPr>
            <a:endParaRPr lang="en-US" spc="-1" dirty="0">
              <a:solidFill>
                <a:srgbClr val="0000FF"/>
              </a:solidFill>
              <a:latin typeface="+mn-lt"/>
              <a:cs typeface="Times New Roman"/>
            </a:endParaRPr>
          </a:p>
        </p:txBody>
      </p:sp>
    </p:spTree>
    <p:extLst>
      <p:ext uri="{BB962C8B-B14F-4D97-AF65-F5344CB8AC3E}">
        <p14:creationId xmlns:p14="http://schemas.microsoft.com/office/powerpoint/2010/main" val="3709190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99D21B-68E8-80F9-DB25-107563A491A9}"/>
              </a:ext>
            </a:extLst>
          </p:cNvPr>
          <p:cNvPicPr>
            <a:picLocks noChangeAspect="1"/>
          </p:cNvPicPr>
          <p:nvPr/>
        </p:nvPicPr>
        <p:blipFill>
          <a:blip r:embed="rId2"/>
          <a:stretch>
            <a:fillRect/>
          </a:stretch>
        </p:blipFill>
        <p:spPr>
          <a:xfrm>
            <a:off x="571500" y="559254"/>
            <a:ext cx="7689415" cy="4108153"/>
          </a:xfrm>
          <a:prstGeom prst="rect">
            <a:avLst/>
          </a:prstGeom>
        </p:spPr>
      </p:pic>
    </p:spTree>
    <p:extLst>
      <p:ext uri="{BB962C8B-B14F-4D97-AF65-F5344CB8AC3E}">
        <p14:creationId xmlns:p14="http://schemas.microsoft.com/office/powerpoint/2010/main" val="312414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1605-0FFC-43D3-4863-DA241CC7FEB6}"/>
              </a:ext>
            </a:extLst>
          </p:cNvPr>
          <p:cNvSpPr>
            <a:spLocks noGrp="1"/>
          </p:cNvSpPr>
          <p:nvPr>
            <p:ph type="title"/>
          </p:nvPr>
        </p:nvSpPr>
        <p:spPr/>
        <p:txBody>
          <a:bodyPr/>
          <a:lstStyle/>
          <a:p>
            <a:r>
              <a:rPr lang="en-US" dirty="0" err="1"/>
              <a:t>vedio</a:t>
            </a:r>
            <a:endParaRPr lang="en-US" dirty="0"/>
          </a:p>
        </p:txBody>
      </p:sp>
      <p:pic>
        <p:nvPicPr>
          <p:cNvPr id="3" name="WhatsApp Video 2023-12-22 at 1.17.39 PM">
            <a:hlinkClick r:id="" action="ppaction://media"/>
            <a:extLst>
              <a:ext uri="{FF2B5EF4-FFF2-40B4-BE49-F238E27FC236}">
                <a16:creationId xmlns:a16="http://schemas.microsoft.com/office/drawing/2014/main" id="{2713EC87-D611-223D-66A6-2BE447F1AB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57250"/>
            <a:ext cx="6096000" cy="3429000"/>
          </a:xfrm>
          <a:prstGeom prst="rect">
            <a:avLst/>
          </a:prstGeom>
        </p:spPr>
      </p:pic>
    </p:spTree>
    <p:extLst>
      <p:ext uri="{BB962C8B-B14F-4D97-AF65-F5344CB8AC3E}">
        <p14:creationId xmlns:p14="http://schemas.microsoft.com/office/powerpoint/2010/main" val="264342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thoscope on white background">
            <a:extLst>
              <a:ext uri="{FF2B5EF4-FFF2-40B4-BE49-F238E27FC236}">
                <a16:creationId xmlns:a16="http://schemas.microsoft.com/office/drawing/2014/main" id="{85B35637-B84A-AEB9-9EAB-5E18D3C1C2F1}"/>
              </a:ext>
            </a:extLst>
          </p:cNvPr>
          <p:cNvPicPr>
            <a:picLocks noChangeAspect="1"/>
          </p:cNvPicPr>
          <p:nvPr/>
        </p:nvPicPr>
        <p:blipFill>
          <a:blip r:embed="rId3"/>
          <a:stretch>
            <a:fillRect/>
          </a:stretch>
        </p:blipFill>
        <p:spPr>
          <a:xfrm>
            <a:off x="-13626" y="527059"/>
            <a:ext cx="9157626" cy="4539342"/>
          </a:xfrm>
          <a:prstGeom prst="rect">
            <a:avLst/>
          </a:prstGeom>
        </p:spPr>
      </p:pic>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826726" y="3469698"/>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183821"/>
            <a:ext cx="6947714"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a:ea typeface="+mn-lt"/>
                <a:cs typeface="Arial"/>
              </a:rPr>
              <a:t>Abstract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Problem Statement</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Aims, Objective &amp; Proposed System/Solution</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System Design/Architecture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mn-lt"/>
              </a:rPr>
              <a:t>System Development Approach (Technology Used) </a:t>
            </a:r>
          </a:p>
          <a:p>
            <a:pPr marL="285750" indent="-285750">
              <a:buFont typeface="Arial" panose="020B0604020202020204" pitchFamily="34" charset="0"/>
              <a:buChar char="•"/>
            </a:pPr>
            <a:r>
              <a:rPr lang="en-US" sz="1800" dirty="0">
                <a:latin typeface="Arial"/>
                <a:ea typeface="+mn-lt"/>
                <a:cs typeface="+mn-lt"/>
              </a:rPr>
              <a:t>Algorithm &amp; Deployment  </a:t>
            </a:r>
            <a:endParaRPr lang="en-US" sz="1800" dirty="0">
              <a:latin typeface="Arial"/>
              <a:cs typeface="Calibri"/>
            </a:endParaRPr>
          </a:p>
          <a:p>
            <a:pPr marL="285750" indent="-285750">
              <a:buFont typeface="Arial" panose="020B0604020202020204" pitchFamily="34" charset="0"/>
              <a:buChar char="•"/>
            </a:pPr>
            <a:r>
              <a:rPr lang="en-US" sz="1800" dirty="0">
                <a:latin typeface="Arial"/>
                <a:ea typeface="+mn-lt"/>
                <a:cs typeface="Arial"/>
              </a:rPr>
              <a:t>Conclusion</a:t>
            </a:r>
          </a:p>
          <a:p>
            <a:pPr marL="285750" indent="-285750">
              <a:buFont typeface="Arial" panose="020B0604020202020204" pitchFamily="34" charset="0"/>
              <a:buChar char="•"/>
            </a:pPr>
            <a:r>
              <a:rPr lang="en-US" sz="1800" dirty="0">
                <a:latin typeface="Arial"/>
                <a:ea typeface="+mn-lt"/>
                <a:cs typeface="Arial"/>
              </a:rPr>
              <a:t>Future Scope</a:t>
            </a:r>
            <a:endParaRPr lang="en-IN" sz="1800" dirty="0"/>
          </a:p>
          <a:p>
            <a:pPr marL="285750" indent="-285750">
              <a:buFont typeface="Arial" panose="020B0604020202020204" pitchFamily="34" charset="0"/>
              <a:buChar char="•"/>
            </a:pPr>
            <a:r>
              <a:rPr lang="en-US" sz="1800" dirty="0">
                <a:latin typeface="Arial"/>
                <a:ea typeface="+mn-lt"/>
                <a:cs typeface="Arial"/>
              </a:rPr>
              <a:t>References</a:t>
            </a:r>
          </a:p>
          <a:p>
            <a:pPr marL="285750" indent="-285750">
              <a:buFont typeface="Arial" panose="020B0604020202020204" pitchFamily="34" charset="0"/>
              <a:buChar char="•"/>
            </a:pPr>
            <a:r>
              <a:rPr lang="en-US" sz="1800" dirty="0">
                <a:ea typeface="+mn-lt"/>
              </a:rPr>
              <a:t>Video of the Project</a:t>
            </a:r>
            <a:endParaRPr lang="en-US" sz="1800" dirty="0">
              <a:latin typeface="Arial"/>
              <a:cs typeface="Arial"/>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77561" y="445026"/>
            <a:ext cx="8878660" cy="4031873"/>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 :</a:t>
            </a:r>
            <a:br>
              <a:rPr lang="en-US" sz="2400" b="1" dirty="0">
                <a:solidFill>
                  <a:srgbClr val="002060"/>
                </a:solidFill>
                <a:latin typeface="Arial" panose="020B0604020202020204" pitchFamily="34" charset="0"/>
                <a:cs typeface="Arial" panose="020B0604020202020204" pitchFamily="34" charset="0"/>
              </a:rPr>
            </a:br>
            <a:r>
              <a:rPr lang="en-US" sz="2400" b="1" dirty="0">
                <a:solidFill>
                  <a:srgbClr val="002060"/>
                </a:solidFill>
                <a:latin typeface="Arial" panose="020B0604020202020204" pitchFamily="34" charset="0"/>
                <a:cs typeface="Arial" panose="020B0604020202020204" pitchFamily="34" charset="0"/>
              </a:rPr>
              <a:t>                </a:t>
            </a:r>
            <a:r>
              <a:rPr lang="en-US" sz="1600" b="0" i="0" dirty="0">
                <a:solidFill>
                  <a:srgbClr val="212121"/>
                </a:solidFill>
                <a:effectLst/>
                <a:latin typeface="+mj-lt"/>
              </a:rPr>
              <a:t>Detection and Classification of a brain </a:t>
            </a:r>
            <a:br>
              <a:rPr lang="en-US" sz="1600" b="0" i="0" dirty="0">
                <a:solidFill>
                  <a:srgbClr val="212121"/>
                </a:solidFill>
                <a:effectLst/>
                <a:latin typeface="+mj-lt"/>
              </a:rPr>
            </a:br>
            <a:r>
              <a:rPr lang="en-US" sz="1600" b="0" i="0" dirty="0">
                <a:solidFill>
                  <a:srgbClr val="212121"/>
                </a:solidFill>
                <a:effectLst/>
                <a:latin typeface="+mj-lt"/>
              </a:rPr>
              <a:t>tumor is an important step to better understanding its </a:t>
            </a:r>
            <a:br>
              <a:rPr lang="en-US" sz="1600" b="0" i="0" dirty="0">
                <a:solidFill>
                  <a:srgbClr val="212121"/>
                </a:solidFill>
                <a:effectLst/>
                <a:latin typeface="+mj-lt"/>
              </a:rPr>
            </a:br>
            <a:r>
              <a:rPr lang="en-US" sz="1600" b="0" i="0" dirty="0">
                <a:solidFill>
                  <a:srgbClr val="212121"/>
                </a:solidFill>
                <a:effectLst/>
                <a:latin typeface="+mj-lt"/>
              </a:rPr>
              <a:t>mechanism. Magnetic Reasoning Imaging (MRI) is </a:t>
            </a:r>
            <a:br>
              <a:rPr lang="en-US" sz="1600" b="0" i="0" dirty="0">
                <a:solidFill>
                  <a:srgbClr val="212121"/>
                </a:solidFill>
                <a:effectLst/>
                <a:latin typeface="+mj-lt"/>
              </a:rPr>
            </a:br>
            <a:r>
              <a:rPr lang="en-US" sz="1600" b="0" i="0" dirty="0">
                <a:solidFill>
                  <a:srgbClr val="212121"/>
                </a:solidFill>
                <a:effectLst/>
                <a:latin typeface="+mj-lt"/>
              </a:rPr>
              <a:t>an experimental medical imaging technique that helps </a:t>
            </a:r>
            <a:br>
              <a:rPr lang="en-US" sz="1600" b="0" i="0" dirty="0">
                <a:solidFill>
                  <a:srgbClr val="212121"/>
                </a:solidFill>
                <a:effectLst/>
                <a:latin typeface="+mj-lt"/>
              </a:rPr>
            </a:br>
            <a:r>
              <a:rPr lang="en-US" sz="1600" b="0" i="0" dirty="0">
                <a:solidFill>
                  <a:srgbClr val="212121"/>
                </a:solidFill>
                <a:effectLst/>
                <a:latin typeface="+mj-lt"/>
              </a:rPr>
              <a:t>the radiologist find the tumor region. However, it is a </a:t>
            </a:r>
            <a:br>
              <a:rPr lang="en-US" sz="1600" b="0" i="0" dirty="0">
                <a:solidFill>
                  <a:srgbClr val="212121"/>
                </a:solidFill>
                <a:effectLst/>
                <a:latin typeface="+mj-lt"/>
              </a:rPr>
            </a:br>
            <a:r>
              <a:rPr lang="en-US" sz="1600" b="0" i="0" dirty="0">
                <a:solidFill>
                  <a:srgbClr val="212121"/>
                </a:solidFill>
                <a:effectLst/>
                <a:latin typeface="+mj-lt"/>
              </a:rPr>
              <a:t>time taking process and requires expertise to test the </a:t>
            </a:r>
            <a:br>
              <a:rPr lang="en-US" sz="1600" b="0" i="0" dirty="0">
                <a:solidFill>
                  <a:srgbClr val="212121"/>
                </a:solidFill>
                <a:effectLst/>
                <a:latin typeface="+mj-lt"/>
              </a:rPr>
            </a:br>
            <a:r>
              <a:rPr lang="en-US" sz="1600" b="0" i="0" dirty="0">
                <a:solidFill>
                  <a:srgbClr val="212121"/>
                </a:solidFill>
                <a:effectLst/>
                <a:latin typeface="+mj-lt"/>
              </a:rPr>
              <a:t>MRI images, manually</a:t>
            </a:r>
            <a:r>
              <a:rPr lang="en-US" sz="1600" dirty="0">
                <a:solidFill>
                  <a:schemeClr val="tx1">
                    <a:lumMod val="95000"/>
                    <a:lumOff val="5000"/>
                  </a:schemeClr>
                </a:solidFill>
                <a:latin typeface="Arial" panose="020B0604020202020204" pitchFamily="34" charset="0"/>
                <a:cs typeface="Arial" panose="020B0604020202020204" pitchFamily="34" charset="0"/>
              </a:rPr>
              <a:t> . Therefore This project bring</a:t>
            </a:r>
            <a:br>
              <a:rPr lang="en-US" sz="1600" dirty="0">
                <a:solidFill>
                  <a:schemeClr val="tx1">
                    <a:lumMod val="95000"/>
                    <a:lumOff val="5000"/>
                  </a:schemeClr>
                </a:solidFill>
                <a:latin typeface="Arial" panose="020B0604020202020204" pitchFamily="34" charset="0"/>
                <a:cs typeface="Arial" panose="020B0604020202020204" pitchFamily="34" charset="0"/>
              </a:rPr>
            </a:br>
            <a:r>
              <a:rPr lang="en-US" sz="1600" dirty="0">
                <a:solidFill>
                  <a:schemeClr val="tx1">
                    <a:lumMod val="95000"/>
                    <a:lumOff val="5000"/>
                  </a:schemeClr>
                </a:solidFill>
                <a:latin typeface="Arial" panose="020B0604020202020204" pitchFamily="34" charset="0"/>
                <a:cs typeface="Arial" panose="020B0604020202020204" pitchFamily="34" charset="0"/>
              </a:rPr>
              <a:t> forth the novel image processing based approach for </a:t>
            </a:r>
            <a:br>
              <a:rPr lang="en-US" sz="1600" dirty="0">
                <a:solidFill>
                  <a:schemeClr val="tx1">
                    <a:lumMod val="95000"/>
                    <a:lumOff val="5000"/>
                  </a:schemeClr>
                </a:solidFill>
                <a:latin typeface="Arial" panose="020B0604020202020204" pitchFamily="34" charset="0"/>
                <a:cs typeface="Arial" panose="020B0604020202020204" pitchFamily="34" charset="0"/>
              </a:rPr>
            </a:br>
            <a:r>
              <a:rPr lang="en-US" sz="1600" dirty="0">
                <a:solidFill>
                  <a:schemeClr val="tx1">
                    <a:lumMod val="95000"/>
                    <a:lumOff val="5000"/>
                  </a:schemeClr>
                </a:solidFill>
                <a:latin typeface="Arial" panose="020B0604020202020204" pitchFamily="34" charset="0"/>
                <a:cs typeface="Arial" panose="020B0604020202020204" pitchFamily="34" charset="0"/>
              </a:rPr>
              <a:t>the diagnosis of brain tumor . retaining the fine details</a:t>
            </a:r>
            <a:br>
              <a:rPr lang="en-US" sz="1600" dirty="0">
                <a:solidFill>
                  <a:schemeClr val="tx1">
                    <a:lumMod val="95000"/>
                    <a:lumOff val="5000"/>
                  </a:schemeClr>
                </a:solidFill>
                <a:latin typeface="Arial" panose="020B0604020202020204" pitchFamily="34" charset="0"/>
                <a:cs typeface="Arial" panose="020B0604020202020204" pitchFamily="34" charset="0"/>
              </a:rPr>
            </a:br>
            <a:r>
              <a:rPr lang="en-US" sz="1600" dirty="0">
                <a:solidFill>
                  <a:schemeClr val="tx1">
                    <a:lumMod val="95000"/>
                    <a:lumOff val="5000"/>
                  </a:schemeClr>
                </a:solidFill>
                <a:latin typeface="Arial" panose="020B0604020202020204" pitchFamily="34" charset="0"/>
                <a:cs typeface="Arial" panose="020B0604020202020204" pitchFamily="34" charset="0"/>
              </a:rPr>
              <a:t> as well as texture, and generates noise-free images.</a:t>
            </a:r>
            <a:br>
              <a:rPr lang="en-US" sz="1600" dirty="0">
                <a:solidFill>
                  <a:schemeClr val="tx1">
                    <a:lumMod val="95000"/>
                    <a:lumOff val="5000"/>
                  </a:schemeClr>
                </a:solidFill>
                <a:latin typeface="Arial" panose="020B0604020202020204" pitchFamily="34" charset="0"/>
                <a:cs typeface="Arial" panose="020B0604020202020204" pitchFamily="34" charset="0"/>
              </a:rPr>
            </a:br>
            <a:br>
              <a:rPr lang="en-US" sz="1600" dirty="0">
                <a:solidFill>
                  <a:schemeClr val="tx1">
                    <a:lumMod val="95000"/>
                    <a:lumOff val="5000"/>
                  </a:schemeClr>
                </a:solidFill>
                <a:latin typeface="Arial" panose="020B0604020202020204" pitchFamily="34" charset="0"/>
                <a:cs typeface="Arial" panose="020B0604020202020204" pitchFamily="34" charset="0"/>
              </a:rPr>
            </a:br>
            <a:r>
              <a:rPr lang="en-US" sz="1600" dirty="0">
                <a:solidFill>
                  <a:schemeClr val="tx1">
                    <a:lumMod val="95000"/>
                    <a:lumOff val="5000"/>
                  </a:schemeClr>
                </a:solidFill>
                <a:latin typeface="Arial" panose="020B0604020202020204" pitchFamily="34" charset="0"/>
                <a:cs typeface="Arial" panose="020B0604020202020204" pitchFamily="34" charset="0"/>
              </a:rPr>
              <a:t>The images undergoes the pre-processing function using adaptive noise fuzzy switching median filter. It removes the black and white noise in the input image while retaining the fine details as well as texture, and generates noise-free images.</a:t>
            </a:r>
            <a:endParaRPr lang="en-IN" sz="1600"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9BDE7B2-0428-2FF0-FF07-A0955C7A46BD}"/>
              </a:ext>
            </a:extLst>
          </p:cNvPr>
          <p:cNvPicPr>
            <a:picLocks noChangeAspect="1"/>
          </p:cNvPicPr>
          <p:nvPr/>
        </p:nvPicPr>
        <p:blipFill>
          <a:blip r:embed="rId2"/>
          <a:stretch>
            <a:fillRect/>
          </a:stretch>
        </p:blipFill>
        <p:spPr>
          <a:xfrm>
            <a:off x="5146993" y="751115"/>
            <a:ext cx="3881250" cy="2668360"/>
          </a:xfrm>
          <a:prstGeom prst="rect">
            <a:avLst/>
          </a:prstGeom>
        </p:spPr>
      </p:pic>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 :</a:t>
            </a:r>
            <a:br>
              <a:rPr lang="en-US" sz="2400" b="1" dirty="0">
                <a:solidFill>
                  <a:srgbClr val="002060"/>
                </a:solidFill>
                <a:latin typeface="Arial" panose="020B0604020202020204" pitchFamily="34" charset="0"/>
                <a:cs typeface="Arial" panose="020B0604020202020204" pitchFamily="34" charset="0"/>
              </a:rPr>
            </a:br>
            <a:br>
              <a:rPr lang="en-US" sz="2400" b="1" dirty="0">
                <a:solidFill>
                  <a:srgbClr val="002060"/>
                </a:solidFill>
                <a:latin typeface="Arial" panose="020B0604020202020204" pitchFamily="34" charset="0"/>
                <a:cs typeface="Arial" panose="020B0604020202020204" pitchFamily="34" charset="0"/>
              </a:rPr>
            </a:br>
            <a:r>
              <a:rPr lang="en-US" sz="1600" dirty="0">
                <a:solidFill>
                  <a:srgbClr val="212121"/>
                </a:solidFill>
                <a:latin typeface="+mj-lt"/>
                <a:cs typeface="Arial" panose="020B0604020202020204" pitchFamily="34" charset="0"/>
              </a:rPr>
              <a:t>B</a:t>
            </a:r>
            <a:r>
              <a:rPr lang="en-US" sz="1600" b="0" i="0" dirty="0">
                <a:solidFill>
                  <a:srgbClr val="212121"/>
                </a:solidFill>
                <a:effectLst/>
                <a:latin typeface="+mj-lt"/>
              </a:rPr>
              <a:t>rain tumor is one of the deadliest illnesses which occurs due to the sudden and   unregulated brain tissue growth inside the skull. It can be either benign or malignant.</a:t>
            </a:r>
            <a:r>
              <a:rPr lang="en-US" sz="2000" b="0" i="0" dirty="0">
                <a:solidFill>
                  <a:srgbClr val="212121"/>
                </a:solidFill>
                <a:effectLst/>
                <a:latin typeface="Cambria" panose="02040503050406030204" pitchFamily="18" charset="0"/>
              </a:rPr>
              <a:t> </a:t>
            </a:r>
            <a:r>
              <a:rPr lang="en-US" sz="1600" b="0" i="0" dirty="0">
                <a:solidFill>
                  <a:srgbClr val="212121"/>
                </a:solidFill>
                <a:effectLst/>
                <a:latin typeface="+mj-lt"/>
              </a:rPr>
              <a:t>Malignant tumors can expand quickly and disperse across the surrounding </a:t>
            </a:r>
            <a:br>
              <a:rPr lang="en-US" sz="1600" b="0" i="0" dirty="0">
                <a:solidFill>
                  <a:srgbClr val="212121"/>
                </a:solidFill>
                <a:effectLst/>
                <a:latin typeface="+mj-lt"/>
              </a:rPr>
            </a:br>
            <a:r>
              <a:rPr lang="en-US" sz="1600" b="0" i="0" dirty="0">
                <a:solidFill>
                  <a:srgbClr val="212121"/>
                </a:solidFill>
                <a:effectLst/>
                <a:latin typeface="+mj-lt"/>
              </a:rPr>
              <a:t>brain tissue, whereas benign tumors tend to grow slowly. However, benign tumors can </a:t>
            </a:r>
            <a:br>
              <a:rPr lang="en-US" sz="1600" b="0" i="0" dirty="0">
                <a:solidFill>
                  <a:srgbClr val="212121"/>
                </a:solidFill>
                <a:effectLst/>
                <a:latin typeface="+mj-lt"/>
              </a:rPr>
            </a:br>
            <a:r>
              <a:rPr lang="en-US" sz="1600" b="0" i="0" dirty="0">
                <a:solidFill>
                  <a:srgbClr val="212121"/>
                </a:solidFill>
                <a:effectLst/>
                <a:latin typeface="+mj-lt"/>
              </a:rPr>
              <a:t>also be dangerous as their proliferation may affect </a:t>
            </a:r>
            <a:br>
              <a:rPr lang="en-US" sz="1600" b="0" i="0" dirty="0">
                <a:solidFill>
                  <a:srgbClr val="212121"/>
                </a:solidFill>
                <a:effectLst/>
                <a:latin typeface="+mj-lt"/>
              </a:rPr>
            </a:br>
            <a:r>
              <a:rPr lang="en-US" sz="1600" b="0" i="0" dirty="0">
                <a:solidFill>
                  <a:srgbClr val="212121"/>
                </a:solidFill>
                <a:effectLst/>
                <a:latin typeface="+mj-lt"/>
              </a:rPr>
              <a:t>surrounding brain tissues.so early diagnosis of a brain </a:t>
            </a:r>
            <a:br>
              <a:rPr lang="en-US" sz="1600" b="0" i="0" dirty="0">
                <a:solidFill>
                  <a:srgbClr val="212121"/>
                </a:solidFill>
                <a:effectLst/>
                <a:latin typeface="+mj-lt"/>
              </a:rPr>
            </a:br>
            <a:r>
              <a:rPr lang="en-US" sz="1600" b="0" i="0" dirty="0">
                <a:solidFill>
                  <a:srgbClr val="212121"/>
                </a:solidFill>
                <a:effectLst/>
                <a:latin typeface="+mj-lt"/>
              </a:rPr>
              <a:t>tumor is essential due to  its deadly aspect</a:t>
            </a:r>
            <a:endParaRPr lang="en-IN" sz="1600" dirty="0">
              <a:solidFill>
                <a:schemeClr val="tx1">
                  <a:lumMod val="95000"/>
                  <a:lumOff val="5000"/>
                </a:schemeClr>
              </a:solidFill>
              <a:latin typeface="+mj-lt"/>
              <a:cs typeface="Arial" panose="020B0604020202020204" pitchFamily="34" charset="0"/>
            </a:endParaRPr>
          </a:p>
        </p:txBody>
      </p:sp>
      <p:pic>
        <p:nvPicPr>
          <p:cNvPr id="4" name="Picture 3">
            <a:extLst>
              <a:ext uri="{FF2B5EF4-FFF2-40B4-BE49-F238E27FC236}">
                <a16:creationId xmlns:a16="http://schemas.microsoft.com/office/drawing/2014/main" id="{17DB11C3-4BC9-3961-0424-4EC4978B5465}"/>
              </a:ext>
            </a:extLst>
          </p:cNvPr>
          <p:cNvPicPr>
            <a:picLocks noChangeAspect="1"/>
          </p:cNvPicPr>
          <p:nvPr/>
        </p:nvPicPr>
        <p:blipFill>
          <a:blip r:embed="rId2"/>
          <a:stretch>
            <a:fillRect/>
          </a:stretch>
        </p:blipFill>
        <p:spPr>
          <a:xfrm>
            <a:off x="5538041" y="2075393"/>
            <a:ext cx="3428429" cy="2287524"/>
          </a:xfrm>
          <a:prstGeom prst="rect">
            <a:avLst/>
          </a:prstGeom>
        </p:spPr>
      </p:pic>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1200329"/>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Aim and Objective :</a:t>
            </a:r>
            <a:br>
              <a:rPr lang="en-US" sz="2400" b="1" dirty="0">
                <a:solidFill>
                  <a:srgbClr val="002060"/>
                </a:solidFill>
                <a:latin typeface="Arial" panose="020B0604020202020204" pitchFamily="34" charset="0"/>
                <a:cs typeface="Arial" panose="020B0604020202020204" pitchFamily="34" charset="0"/>
              </a:rPr>
            </a:br>
            <a:r>
              <a:rPr lang="en-US" sz="1600" dirty="0">
                <a:solidFill>
                  <a:schemeClr val="tx1">
                    <a:lumMod val="95000"/>
                    <a:lumOff val="5000"/>
                  </a:schemeClr>
                </a:solidFill>
                <a:latin typeface="Arial" panose="020B0604020202020204" pitchFamily="34" charset="0"/>
                <a:cs typeface="Arial" panose="020B0604020202020204" pitchFamily="34" charset="0"/>
              </a:rPr>
              <a:t>The main aim of brain tumor detection is to identify accurately and locate abnormal growths of tumor within the brain And Its main objective is to detect tumor at an early stage, enabling timely treatment and improving patient survival outcomes.</a:t>
            </a:r>
            <a:endParaRPr lang="en-IN"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445FDDA-8508-10F8-9658-72D3D4120445}"/>
              </a:ext>
            </a:extLst>
          </p:cNvPr>
          <p:cNvPicPr>
            <a:picLocks noChangeAspect="1"/>
          </p:cNvPicPr>
          <p:nvPr/>
        </p:nvPicPr>
        <p:blipFill>
          <a:blip r:embed="rId2"/>
          <a:stretch>
            <a:fillRect/>
          </a:stretch>
        </p:blipFill>
        <p:spPr>
          <a:xfrm>
            <a:off x="939567" y="1785369"/>
            <a:ext cx="6329494" cy="2346211"/>
          </a:xfrm>
          <a:prstGeom prst="rect">
            <a:avLst/>
          </a:prstGeom>
        </p:spPr>
      </p:pic>
    </p:spTree>
    <p:extLst>
      <p:ext uri="{BB962C8B-B14F-4D97-AF65-F5344CB8AC3E}">
        <p14:creationId xmlns:p14="http://schemas.microsoft.com/office/powerpoint/2010/main" val="27732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0" y="412368"/>
            <a:ext cx="9054193" cy="452431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br>
              <a:rPr lang="en-US" sz="2400" b="1" dirty="0">
                <a:solidFill>
                  <a:srgbClr val="002060"/>
                </a:solidFill>
                <a:latin typeface="Arial" panose="020B0604020202020204" pitchFamily="34" charset="0"/>
                <a:cs typeface="Arial" panose="020B0604020202020204" pitchFamily="34" charset="0"/>
              </a:rPr>
            </a:br>
            <a:r>
              <a:rPr lang="en-US" sz="2400" b="1" dirty="0">
                <a:solidFill>
                  <a:srgbClr val="002060"/>
                </a:solidFill>
                <a:latin typeface="Arial" panose="020B0604020202020204" pitchFamily="34" charset="0"/>
                <a:cs typeface="Arial" panose="020B0604020202020204" pitchFamily="34" charset="0"/>
              </a:rPr>
              <a:t>                                 </a:t>
            </a:r>
            <a:r>
              <a:rPr lang="en-US" sz="1600" b="0" i="0" dirty="0">
                <a:solidFill>
                  <a:schemeClr val="tx1"/>
                </a:solidFill>
                <a:effectLst/>
                <a:latin typeface="+mn-lt"/>
              </a:rPr>
              <a:t>the main challenge lies in integrating effective image processing algorithms and machine learning models seamlessly into a web-based application. To address this, the project can leverage popular Python libraries such as TensorFlow or </a:t>
            </a:r>
            <a:r>
              <a:rPr lang="en-US" sz="1600" b="0" i="0" dirty="0" err="1">
                <a:solidFill>
                  <a:schemeClr val="tx1"/>
                </a:solidFill>
                <a:effectLst/>
                <a:latin typeface="+mn-lt"/>
              </a:rPr>
              <a:t>PyTorch</a:t>
            </a:r>
            <a:r>
              <a:rPr lang="en-US" sz="1600" b="0" i="0" dirty="0">
                <a:solidFill>
                  <a:schemeClr val="tx1"/>
                </a:solidFill>
                <a:effectLst/>
                <a:latin typeface="+mn-lt"/>
              </a:rPr>
              <a:t> for machine learning and OpenCV for image processing. </a:t>
            </a:r>
            <a:br>
              <a:rPr lang="en-US" sz="1600" b="0" i="0" dirty="0">
                <a:solidFill>
                  <a:schemeClr val="tx1"/>
                </a:solidFill>
                <a:effectLst/>
                <a:latin typeface="+mn-lt"/>
              </a:rPr>
            </a:br>
            <a:br>
              <a:rPr lang="en-US" sz="1600" b="0" i="0" dirty="0">
                <a:solidFill>
                  <a:schemeClr val="tx1"/>
                </a:solidFill>
                <a:effectLst/>
                <a:latin typeface="+mn-lt"/>
              </a:rPr>
            </a:br>
            <a:r>
              <a:rPr lang="en-US" sz="1600" b="0" i="0" dirty="0">
                <a:solidFill>
                  <a:schemeClr val="tx1"/>
                </a:solidFill>
                <a:effectLst/>
                <a:latin typeface="+mn-lt"/>
              </a:rPr>
              <a:t>The Flask framework can be used to create a user-friendly web </a:t>
            </a:r>
            <a:br>
              <a:rPr lang="en-US" sz="1600" b="0" i="0" dirty="0">
                <a:solidFill>
                  <a:schemeClr val="tx1"/>
                </a:solidFill>
                <a:effectLst/>
                <a:latin typeface="+mn-lt"/>
              </a:rPr>
            </a:br>
            <a:r>
              <a:rPr lang="en-US" sz="1600" b="0" i="0" dirty="0">
                <a:solidFill>
                  <a:schemeClr val="tx1"/>
                </a:solidFill>
                <a:effectLst/>
                <a:latin typeface="+mn-lt"/>
              </a:rPr>
              <a:t>interface that allows users to upload MRI or CT scan images. On </a:t>
            </a:r>
            <a:br>
              <a:rPr lang="en-US" sz="1600" b="0" i="0" dirty="0">
                <a:solidFill>
                  <a:schemeClr val="tx1"/>
                </a:solidFill>
                <a:effectLst/>
                <a:latin typeface="+mn-lt"/>
              </a:rPr>
            </a:br>
            <a:r>
              <a:rPr lang="en-US" sz="1600" b="0" i="0" dirty="0">
                <a:solidFill>
                  <a:schemeClr val="tx1"/>
                </a:solidFill>
                <a:effectLst/>
                <a:latin typeface="+mn-lt"/>
              </a:rPr>
              <a:t>the server side, the uploaded images can be processed using pre-</a:t>
            </a:r>
            <a:br>
              <a:rPr lang="en-US" sz="1600" b="0" i="0" dirty="0">
                <a:solidFill>
                  <a:schemeClr val="tx1"/>
                </a:solidFill>
                <a:effectLst/>
                <a:latin typeface="+mn-lt"/>
              </a:rPr>
            </a:br>
            <a:r>
              <a:rPr lang="en-US" sz="1600" b="0" i="0" dirty="0">
                <a:solidFill>
                  <a:schemeClr val="tx1"/>
                </a:solidFill>
                <a:effectLst/>
                <a:latin typeface="+mn-lt"/>
              </a:rPr>
              <a:t>trained machine learning models for tumor detection. The predictions </a:t>
            </a:r>
            <a:br>
              <a:rPr lang="en-US" sz="1600" b="0" i="0" dirty="0">
                <a:solidFill>
                  <a:schemeClr val="tx1"/>
                </a:solidFill>
                <a:effectLst/>
                <a:latin typeface="+mn-lt"/>
              </a:rPr>
            </a:br>
            <a:r>
              <a:rPr lang="en-US" sz="1600" b="0" i="0" dirty="0">
                <a:solidFill>
                  <a:schemeClr val="tx1"/>
                </a:solidFill>
                <a:effectLst/>
                <a:latin typeface="+mn-lt"/>
              </a:rPr>
              <a:t>can then be communicated back to the user through the Flask web </a:t>
            </a:r>
            <a:br>
              <a:rPr lang="en-US" sz="1600" b="0" i="0" dirty="0">
                <a:solidFill>
                  <a:schemeClr val="tx1"/>
                </a:solidFill>
                <a:effectLst/>
                <a:latin typeface="+mn-lt"/>
              </a:rPr>
            </a:br>
            <a:r>
              <a:rPr lang="en-US" sz="1600" b="0" i="0" dirty="0" err="1">
                <a:solidFill>
                  <a:schemeClr val="tx1"/>
                </a:solidFill>
                <a:effectLst/>
                <a:latin typeface="+mn-lt"/>
              </a:rPr>
              <a:t>application.Proper</a:t>
            </a:r>
            <a:r>
              <a:rPr lang="en-US" sz="1600" b="0" i="0" dirty="0">
                <a:solidFill>
                  <a:schemeClr val="tx1"/>
                </a:solidFill>
                <a:effectLst/>
                <a:latin typeface="+mn-lt"/>
              </a:rPr>
              <a:t> documentation and modular code structure will also </a:t>
            </a:r>
            <a:br>
              <a:rPr lang="en-US" sz="1600" b="0" i="0" dirty="0">
                <a:solidFill>
                  <a:schemeClr val="tx1"/>
                </a:solidFill>
                <a:effectLst/>
                <a:latin typeface="+mn-lt"/>
              </a:rPr>
            </a:br>
            <a:r>
              <a:rPr lang="en-US" sz="1600" b="0" i="0" dirty="0">
                <a:solidFill>
                  <a:schemeClr val="tx1"/>
                </a:solidFill>
                <a:effectLst/>
                <a:latin typeface="+mn-lt"/>
              </a:rPr>
              <a:t>facilitate future updates and improvements.</a:t>
            </a:r>
            <a:br>
              <a:rPr lang="en-US" sz="1600" b="0" i="0" dirty="0">
                <a:solidFill>
                  <a:schemeClr val="tx1"/>
                </a:solidFill>
                <a:effectLst/>
                <a:latin typeface="+mn-lt"/>
              </a:rPr>
            </a:br>
            <a:br>
              <a:rPr lang="en-US" sz="1600" b="0" i="0" dirty="0">
                <a:solidFill>
                  <a:schemeClr val="tx1"/>
                </a:solidFill>
                <a:effectLst/>
                <a:latin typeface="+mn-lt"/>
              </a:rPr>
            </a:br>
            <a:r>
              <a:rPr lang="en-US" sz="1600" b="0" i="0" dirty="0">
                <a:solidFill>
                  <a:schemeClr val="tx1"/>
                </a:solidFill>
                <a:effectLst/>
                <a:latin typeface="+mn-lt"/>
              </a:rPr>
              <a:t>Overall, this solution ensures a smooth integration of brain tumor </a:t>
            </a:r>
            <a:br>
              <a:rPr lang="en-US" sz="1600" b="0" i="0" dirty="0">
                <a:solidFill>
                  <a:schemeClr val="tx1"/>
                </a:solidFill>
                <a:effectLst/>
                <a:latin typeface="+mn-lt"/>
              </a:rPr>
            </a:br>
            <a:r>
              <a:rPr lang="en-US" sz="1600" b="0" i="0" dirty="0">
                <a:solidFill>
                  <a:schemeClr val="tx1"/>
                </a:solidFill>
                <a:effectLst/>
                <a:latin typeface="+mn-lt"/>
              </a:rPr>
              <a:t>detection algorithms into a user-friendly web application using the</a:t>
            </a:r>
            <a:br>
              <a:rPr lang="en-US" sz="1600" b="0" i="0" dirty="0">
                <a:solidFill>
                  <a:schemeClr val="tx1"/>
                </a:solidFill>
                <a:effectLst/>
                <a:latin typeface="+mn-lt"/>
              </a:rPr>
            </a:br>
            <a:r>
              <a:rPr lang="en-US" sz="1600" b="0" i="0" dirty="0">
                <a:solidFill>
                  <a:schemeClr val="tx1"/>
                </a:solidFill>
                <a:effectLst/>
                <a:latin typeface="+mn-lt"/>
              </a:rPr>
              <a:t> Python and Flask stack</a:t>
            </a:r>
            <a:endParaRPr lang="en-IN" sz="1600" dirty="0">
              <a:solidFill>
                <a:schemeClr val="tx1"/>
              </a:solidFill>
              <a:latin typeface="+mn-lt"/>
              <a:cs typeface="Arial" panose="020B0604020202020204" pitchFamily="34" charset="0"/>
            </a:endParaRPr>
          </a:p>
        </p:txBody>
      </p:sp>
      <p:pic>
        <p:nvPicPr>
          <p:cNvPr id="4" name="Picture 3">
            <a:extLst>
              <a:ext uri="{FF2B5EF4-FFF2-40B4-BE49-F238E27FC236}">
                <a16:creationId xmlns:a16="http://schemas.microsoft.com/office/drawing/2014/main" id="{17A4347B-E503-DE69-A5C4-5EDA5845AC40}"/>
              </a:ext>
            </a:extLst>
          </p:cNvPr>
          <p:cNvPicPr>
            <a:picLocks noChangeAspect="1"/>
          </p:cNvPicPr>
          <p:nvPr/>
        </p:nvPicPr>
        <p:blipFill>
          <a:blip r:embed="rId2"/>
          <a:stretch>
            <a:fillRect/>
          </a:stretch>
        </p:blipFill>
        <p:spPr>
          <a:xfrm>
            <a:off x="6437540" y="1804308"/>
            <a:ext cx="2579914" cy="3024868"/>
          </a:xfrm>
          <a:prstGeom prst="rect">
            <a:avLst/>
          </a:prstGeom>
        </p:spPr>
      </p:pic>
    </p:spTree>
    <p:extLst>
      <p:ext uri="{BB962C8B-B14F-4D97-AF65-F5344CB8AC3E}">
        <p14:creationId xmlns:p14="http://schemas.microsoft.com/office/powerpoint/2010/main" val="37544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pic>
        <p:nvPicPr>
          <p:cNvPr id="4" name="Picture 3">
            <a:extLst>
              <a:ext uri="{FF2B5EF4-FFF2-40B4-BE49-F238E27FC236}">
                <a16:creationId xmlns:a16="http://schemas.microsoft.com/office/drawing/2014/main" id="{7CD366E2-4DD1-DA23-C55E-89899C3B2E5A}"/>
              </a:ext>
            </a:extLst>
          </p:cNvPr>
          <p:cNvPicPr>
            <a:picLocks noChangeAspect="1"/>
          </p:cNvPicPr>
          <p:nvPr/>
        </p:nvPicPr>
        <p:blipFill>
          <a:blip r:embed="rId2"/>
          <a:stretch>
            <a:fillRect/>
          </a:stretch>
        </p:blipFill>
        <p:spPr>
          <a:xfrm>
            <a:off x="616403" y="1017588"/>
            <a:ext cx="7911194" cy="3714360"/>
          </a:xfrm>
          <a:prstGeom prst="rect">
            <a:avLst/>
          </a:prstGeom>
        </p:spPr>
      </p:pic>
    </p:spTree>
    <p:extLst>
      <p:ext uri="{BB962C8B-B14F-4D97-AF65-F5344CB8AC3E}">
        <p14:creationId xmlns:p14="http://schemas.microsoft.com/office/powerpoint/2010/main" val="1673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D1DF-A82B-76AF-55CF-9D96131E723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System Architecture</a:t>
            </a:r>
            <a:endParaRPr lang="en-US" sz="2400" dirty="0"/>
          </a:p>
        </p:txBody>
      </p:sp>
      <p:pic>
        <p:nvPicPr>
          <p:cNvPr id="4" name="Picture 3">
            <a:extLst>
              <a:ext uri="{FF2B5EF4-FFF2-40B4-BE49-F238E27FC236}">
                <a16:creationId xmlns:a16="http://schemas.microsoft.com/office/drawing/2014/main" id="{A1D373C9-E31B-193E-4041-2DAD48FF9D71}"/>
              </a:ext>
            </a:extLst>
          </p:cNvPr>
          <p:cNvPicPr>
            <a:picLocks noChangeAspect="1"/>
          </p:cNvPicPr>
          <p:nvPr/>
        </p:nvPicPr>
        <p:blipFill>
          <a:blip r:embed="rId2"/>
          <a:stretch>
            <a:fillRect/>
          </a:stretch>
        </p:blipFill>
        <p:spPr>
          <a:xfrm>
            <a:off x="1163411" y="1308567"/>
            <a:ext cx="6290582" cy="3047079"/>
          </a:xfrm>
          <a:prstGeom prst="rect">
            <a:avLst/>
          </a:prstGeom>
        </p:spPr>
      </p:pic>
    </p:spTree>
    <p:extLst>
      <p:ext uri="{BB962C8B-B14F-4D97-AF65-F5344CB8AC3E}">
        <p14:creationId xmlns:p14="http://schemas.microsoft.com/office/powerpoint/2010/main" val="1210704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xfrm>
            <a:off x="311700" y="445025"/>
            <a:ext cx="8520600" cy="104644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Deployment Approach:</a:t>
            </a:r>
            <a:br>
              <a:rPr lang="en-US" sz="2400" b="1" dirty="0">
                <a:solidFill>
                  <a:srgbClr val="002060"/>
                </a:solidFill>
                <a:latin typeface="Arial" panose="020B0604020202020204" pitchFamily="34" charset="0"/>
                <a:cs typeface="Arial" panose="020B0604020202020204" pitchFamily="34" charset="0"/>
              </a:rPr>
            </a:br>
            <a:r>
              <a:rPr lang="en-US" sz="2400" b="1" dirty="0">
                <a:solidFill>
                  <a:srgbClr val="002060"/>
                </a:solidFill>
                <a:latin typeface="Arial" panose="020B0604020202020204" pitchFamily="34" charset="0"/>
                <a:cs typeface="Arial" panose="020B0604020202020204" pitchFamily="34" charset="0"/>
              </a:rPr>
              <a:t>                                                     </a:t>
            </a:r>
            <a:r>
              <a:rPr lang="en-US" b="1" dirty="0">
                <a:solidFill>
                  <a:schemeClr val="tx1">
                    <a:lumMod val="95000"/>
                    <a:lumOff val="5000"/>
                  </a:schemeClr>
                </a:solidFill>
                <a:latin typeface="Arial" panose="020B0604020202020204" pitchFamily="34" charset="0"/>
                <a:cs typeface="Arial" panose="020B0604020202020204" pitchFamily="34" charset="0"/>
              </a:rPr>
              <a:t>Developing a brain tumor detection system involves leveraging various technologies and methodologies.</a:t>
            </a:r>
            <a:endParaRPr lang="en-I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91852E76-E3DF-9012-A41D-81AC54F2BEAE}"/>
              </a:ext>
            </a:extLst>
          </p:cNvPr>
          <p:cNvSpPr txBox="1">
            <a:spLocks/>
          </p:cNvSpPr>
          <p:nvPr/>
        </p:nvSpPr>
        <p:spPr>
          <a:xfrm>
            <a:off x="311700" y="1613425"/>
            <a:ext cx="8520600" cy="310514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1200" b="1" dirty="0">
                <a:solidFill>
                  <a:schemeClr val="tx1">
                    <a:lumMod val="95000"/>
                    <a:lumOff val="5000"/>
                  </a:schemeClr>
                </a:solidFill>
                <a:latin typeface="Arial" panose="020B0604020202020204" pitchFamily="34" charset="0"/>
                <a:cs typeface="Arial" panose="020B0604020202020204" pitchFamily="34" charset="0"/>
              </a:rPr>
              <a:t>Data Collection: </a:t>
            </a:r>
            <a:r>
              <a:rPr lang="en-US" sz="1200" dirty="0">
                <a:solidFill>
                  <a:schemeClr val="tx1">
                    <a:lumMod val="95000"/>
                    <a:lumOff val="5000"/>
                  </a:schemeClr>
                </a:solidFill>
                <a:latin typeface="Arial" panose="020B0604020202020204" pitchFamily="34" charset="0"/>
                <a:cs typeface="Arial" panose="020B0604020202020204" pitchFamily="34" charset="0"/>
              </a:rPr>
              <a:t>Gather a diverse dataset of brain MRI or CT scans that contain tumor and non-tumor images.</a:t>
            </a:r>
          </a:p>
          <a:p>
            <a:pPr marL="285750" indent="-285750">
              <a:lnSpc>
                <a:spcPct val="150000"/>
              </a:lnSpc>
              <a:buFont typeface="Arial" panose="020B0604020202020204" pitchFamily="34" charset="0"/>
              <a:buChar char="•"/>
            </a:pPr>
            <a:r>
              <a:rPr lang="en-US" sz="1200" b="1" dirty="0">
                <a:solidFill>
                  <a:schemeClr val="tx1">
                    <a:lumMod val="95000"/>
                    <a:lumOff val="5000"/>
                  </a:schemeClr>
                </a:solidFill>
                <a:latin typeface="Arial" panose="020B0604020202020204" pitchFamily="34" charset="0"/>
                <a:cs typeface="Arial" panose="020B0604020202020204" pitchFamily="34" charset="0"/>
              </a:rPr>
              <a:t>Preprocessing: </a:t>
            </a:r>
            <a:r>
              <a:rPr lang="en-US" sz="1200" dirty="0">
                <a:solidFill>
                  <a:schemeClr val="tx1">
                    <a:lumMod val="95000"/>
                    <a:lumOff val="5000"/>
                  </a:schemeClr>
                </a:solidFill>
                <a:latin typeface="Arial" panose="020B0604020202020204" pitchFamily="34" charset="0"/>
                <a:cs typeface="Arial" panose="020B0604020202020204" pitchFamily="34" charset="0"/>
              </a:rPr>
              <a:t>Clean the images, normalize intensities, and resize them to a standard format.</a:t>
            </a:r>
          </a:p>
          <a:p>
            <a:pPr marL="285750" indent="-285750">
              <a:lnSpc>
                <a:spcPct val="150000"/>
              </a:lnSpc>
              <a:buFont typeface="Arial" panose="020B0604020202020204" pitchFamily="34" charset="0"/>
              <a:buChar char="•"/>
            </a:pPr>
            <a:r>
              <a:rPr lang="en-US" sz="1200" b="1" dirty="0">
                <a:solidFill>
                  <a:schemeClr val="tx1">
                    <a:lumMod val="95000"/>
                    <a:lumOff val="5000"/>
                  </a:schemeClr>
                </a:solidFill>
                <a:latin typeface="Arial" panose="020B0604020202020204" pitchFamily="34" charset="0"/>
                <a:cs typeface="Arial" panose="020B0604020202020204" pitchFamily="34" charset="0"/>
              </a:rPr>
              <a:t>Feature Extraction: </a:t>
            </a:r>
            <a:r>
              <a:rPr lang="en-US" sz="1200" dirty="0">
                <a:solidFill>
                  <a:schemeClr val="tx1">
                    <a:lumMod val="95000"/>
                    <a:lumOff val="5000"/>
                  </a:schemeClr>
                </a:solidFill>
                <a:latin typeface="Arial" panose="020B0604020202020204" pitchFamily="34" charset="0"/>
                <a:cs typeface="Arial" panose="020B0604020202020204" pitchFamily="34" charset="0"/>
              </a:rPr>
              <a:t>Utilize techniques like convolutional neural networks (CNNs) to  automatically extract meaningful features from the images.</a:t>
            </a:r>
          </a:p>
          <a:p>
            <a:pPr marL="285750" indent="-285750">
              <a:lnSpc>
                <a:spcPct val="150000"/>
              </a:lnSpc>
              <a:buFont typeface="Arial" panose="020B0604020202020204" pitchFamily="34" charset="0"/>
              <a:buChar char="•"/>
            </a:pPr>
            <a:r>
              <a:rPr lang="en-US" sz="1200" b="1" dirty="0">
                <a:solidFill>
                  <a:schemeClr val="tx1">
                    <a:lumMod val="95000"/>
                    <a:lumOff val="5000"/>
                  </a:schemeClr>
                </a:solidFill>
                <a:latin typeface="Arial" panose="020B0604020202020204" pitchFamily="34" charset="0"/>
                <a:cs typeface="Arial" panose="020B0604020202020204" pitchFamily="34" charset="0"/>
              </a:rPr>
              <a:t>Model Training: </a:t>
            </a:r>
            <a:r>
              <a:rPr lang="en-US" sz="1200" dirty="0">
                <a:solidFill>
                  <a:schemeClr val="tx1">
                    <a:lumMod val="95000"/>
                    <a:lumOff val="5000"/>
                  </a:schemeClr>
                </a:solidFill>
                <a:latin typeface="Arial" panose="020B0604020202020204" pitchFamily="34" charset="0"/>
                <a:cs typeface="Arial" panose="020B0604020202020204" pitchFamily="34" charset="0"/>
              </a:rPr>
              <a:t>Train the model using labeled data, employing architectures like CNNs due to their effectiveness in image analysis .</a:t>
            </a:r>
          </a:p>
          <a:p>
            <a:pPr marL="285750" indent="-285750">
              <a:lnSpc>
                <a:spcPct val="150000"/>
              </a:lnSpc>
              <a:buFont typeface="Arial" panose="020B0604020202020204" pitchFamily="34" charset="0"/>
              <a:buChar char="•"/>
            </a:pPr>
            <a:r>
              <a:rPr lang="en-US" sz="1200" b="1" dirty="0">
                <a:solidFill>
                  <a:schemeClr val="tx1">
                    <a:lumMod val="95000"/>
                    <a:lumOff val="5000"/>
                  </a:schemeClr>
                </a:solidFill>
                <a:latin typeface="Arial" panose="020B0604020202020204" pitchFamily="34" charset="0"/>
                <a:cs typeface="Arial" panose="020B0604020202020204" pitchFamily="34" charset="0"/>
              </a:rPr>
              <a:t>Validation and Tuning: </a:t>
            </a:r>
            <a:r>
              <a:rPr lang="en-US" sz="1200" dirty="0">
                <a:solidFill>
                  <a:schemeClr val="tx1">
                    <a:lumMod val="95000"/>
                    <a:lumOff val="5000"/>
                  </a:schemeClr>
                </a:solidFill>
                <a:latin typeface="Arial" panose="020B0604020202020204" pitchFamily="34" charset="0"/>
                <a:cs typeface="Arial" panose="020B0604020202020204" pitchFamily="34" charset="0"/>
              </a:rPr>
              <a:t>Validate the model's performance using a separate dataset, fine-tuning hyperparameters if needed to enhance accuracy.</a:t>
            </a:r>
          </a:p>
          <a:p>
            <a:pPr marL="285750" indent="-285750">
              <a:lnSpc>
                <a:spcPct val="150000"/>
              </a:lnSpc>
              <a:buFont typeface="Arial" panose="020B0604020202020204" pitchFamily="34" charset="0"/>
              <a:buChar char="•"/>
            </a:pPr>
            <a:r>
              <a:rPr lang="en-US" sz="1200" b="1" dirty="0">
                <a:solidFill>
                  <a:schemeClr val="tx1">
                    <a:lumMod val="95000"/>
                    <a:lumOff val="5000"/>
                  </a:schemeClr>
                </a:solidFill>
                <a:latin typeface="Arial" panose="020B0604020202020204" pitchFamily="34" charset="0"/>
                <a:cs typeface="Arial" panose="020B0604020202020204" pitchFamily="34" charset="0"/>
              </a:rPr>
              <a:t>Deployment: </a:t>
            </a:r>
            <a:r>
              <a:rPr lang="en-US" sz="1200" dirty="0">
                <a:solidFill>
                  <a:schemeClr val="tx1">
                    <a:lumMod val="95000"/>
                    <a:lumOff val="5000"/>
                  </a:schemeClr>
                </a:solidFill>
                <a:latin typeface="Arial" panose="020B0604020202020204" pitchFamily="34" charset="0"/>
                <a:cs typeface="Arial" panose="020B0604020202020204" pitchFamily="34" charset="0"/>
              </a:rPr>
              <a:t>Implement the model into a user-friendly interface, potentially as a web or mobile application. Ensure it complies with healthcare regulations and maintains patient data privacy.</a:t>
            </a:r>
            <a:br>
              <a:rPr lang="en-US" sz="1200" dirty="0">
                <a:solidFill>
                  <a:schemeClr val="tx1">
                    <a:lumMod val="95000"/>
                    <a:lumOff val="5000"/>
                  </a:schemeClr>
                </a:solidFill>
                <a:latin typeface="Arial" panose="020B0604020202020204" pitchFamily="34" charset="0"/>
                <a:cs typeface="Arial" panose="020B0604020202020204" pitchFamily="34" charset="0"/>
              </a:rPr>
            </a:br>
            <a:endParaRPr lang="en-IN" sz="12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98788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380</TotalTime>
  <Words>1101</Words>
  <Application>Microsoft Office PowerPoint</Application>
  <PresentationFormat>On-screen Show (16:9)</PresentationFormat>
  <Paragraphs>75</Paragraphs>
  <Slides>17</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Cambria</vt:lpstr>
      <vt:lpstr>Times New Roman</vt:lpstr>
      <vt:lpstr>Simple Light</vt:lpstr>
      <vt:lpstr>PowerPoint Presentation</vt:lpstr>
      <vt:lpstr>PowerPoint Presentation</vt:lpstr>
      <vt:lpstr>Abstract :                 Detection and Classification of a brain  tumor is an important step to better understanding its  mechanism. Magnetic Reasoning Imaging (MRI) is  an experimental medical imaging technique that helps  the radiologist find the tumor region. However, it is a  time taking process and requires expertise to test the  MRI images, manually . Therefore This project bring  forth the novel image processing based approach for  the diagnosis of brain tumor . retaining the fine details  as well as texture, and generates noise-free images.  The images undergoes the pre-processing function using adaptive noise fuzzy switching median filter. It removes the black and white noise in the input image while retaining the fine details as well as texture, and generates noise-free images.</vt:lpstr>
      <vt:lpstr>Problem Statement :  Brain tumor is one of the deadliest illnesses which occurs due to the sudden and   unregulated brain tissue growth inside the skull. It can be either benign or malignant. Malignant tumors can expand quickly and disperse across the surrounding  brain tissue, whereas benign tumors tend to grow slowly. However, benign tumors can  also be dangerous as their proliferation may affect  surrounding brain tissues.so early diagnosis of a brain  tumor is essential due to  its deadly aspect</vt:lpstr>
      <vt:lpstr>Aim and Objective : The main aim of brain tumor detection is to identify accurately and locate abnormal growths of tumor within the brain And Its main objective is to detect tumor at an early stage, enabling timely treatment and improving patient survival outcomes.</vt:lpstr>
      <vt:lpstr>Proposed Solution:                                  the main challenge lies in integrating effective image processing algorithms and machine learning models seamlessly into a web-based application. To address this, the project can leverage popular Python libraries such as TensorFlow or PyTorch for machine learning and OpenCV for image processing.   The Flask framework can be used to create a user-friendly web  interface that allows users to upload MRI or CT scan images. On  the server side, the uploaded images can be processed using pre- trained machine learning models for tumor detection. The predictions  can then be communicated back to the user through the Flask web  application.Proper documentation and modular code structure will also  facilitate future updates and improvements.  Overall, this solution ensures a smooth integration of brain tumor  detection algorithms into a user-friendly web application using the  Python and Flask stack</vt:lpstr>
      <vt:lpstr>System Architecture</vt:lpstr>
      <vt:lpstr>System Architecture</vt:lpstr>
      <vt:lpstr>System Deployment Approach:                                                      Developing a brain tumor detection system involves leveraging various technologies and methodologies.</vt:lpstr>
      <vt:lpstr>Deployment:  </vt:lpstr>
      <vt:lpstr>Algorithm &amp; Deployment:  </vt:lpstr>
      <vt:lpstr>Conclusion:</vt:lpstr>
      <vt:lpstr>Future Scope: Although our proposed models achieved promising classification outcomes, there are still a number of issues that can be resolved in the future work . for example,  </vt:lpstr>
      <vt:lpstr>PowerPoint Presentation</vt:lpstr>
      <vt:lpstr>PowerPoint Presentation</vt:lpstr>
      <vt:lpstr>vedio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Renuka Durga Kundrapu</cp:lastModifiedBy>
  <cp:revision>130</cp:revision>
  <dcterms:modified xsi:type="dcterms:W3CDTF">2024-03-11T13:01:55Z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